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</p:sldMasterIdLst>
  <p:notesMasterIdLst>
    <p:notesMasterId r:id="rId45"/>
  </p:notesMasterIdLst>
  <p:sldIdLst>
    <p:sldId id="348" r:id="rId3"/>
    <p:sldId id="312" r:id="rId4"/>
    <p:sldId id="349" r:id="rId5"/>
    <p:sldId id="313" r:id="rId6"/>
    <p:sldId id="314" r:id="rId7"/>
    <p:sldId id="315" r:id="rId8"/>
    <p:sldId id="350" r:id="rId9"/>
    <p:sldId id="351" r:id="rId10"/>
    <p:sldId id="352" r:id="rId11"/>
    <p:sldId id="317" r:id="rId12"/>
    <p:sldId id="318" r:id="rId13"/>
    <p:sldId id="319" r:id="rId14"/>
    <p:sldId id="353" r:id="rId15"/>
    <p:sldId id="320" r:id="rId16"/>
    <p:sldId id="354" r:id="rId17"/>
    <p:sldId id="355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506" y="270"/>
      </p:cViewPr>
      <p:guideLst>
        <p:guide orient="horz" pos="42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298"/>
    </p:cViewPr>
  </p:sorterViewPr>
  <p:notesViewPr>
    <p:cSldViewPr snapToGrid="0">
      <p:cViewPr varScale="1">
        <p:scale>
          <a:sx n="61" d="100"/>
          <a:sy n="61" d="100"/>
        </p:scale>
        <p:origin x="-1555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94628A-3F6E-4708-8649-45041BFE68B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8151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662963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81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5463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96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91661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9166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18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62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14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0205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8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782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791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15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178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3508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041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10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91661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9166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73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8560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6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90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0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black">
          <a:xfrm>
            <a:off x="3203575" y="273050"/>
            <a:ext cx="2697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600" dirty="0" smtClean="0">
                <a:solidFill>
                  <a:srgbClr val="A50021"/>
                </a:solidFill>
              </a:rPr>
              <a:t>Digital Image Processing</a:t>
            </a:r>
            <a:endParaRPr lang="zh-CN" altLang="en-US" sz="16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8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37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249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pic>
        <p:nvPicPr>
          <p:cNvPr id="1027" name="Picture 8" descr="红色系校徽标准版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2400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83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5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 descr="蓝色系校徽标准版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1279525"/>
            <a:ext cx="48641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11" descr="红色系校徽展开式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81"/>
          <a:stretch>
            <a:fillRect/>
          </a:stretch>
        </p:blipFill>
        <p:spPr bwMode="auto">
          <a:xfrm>
            <a:off x="1042988" y="152400"/>
            <a:ext cx="21018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6240463" y="193675"/>
            <a:ext cx="2903537" cy="625475"/>
            <a:chOff x="0" y="0"/>
            <a:chExt cx="2902937" cy="625068"/>
          </a:xfrm>
        </p:grpSpPr>
        <p:pic>
          <p:nvPicPr>
            <p:cNvPr id="2055" name="Picture 2"/>
            <p:cNvPicPr>
              <a:picLocks noChangeAspect="1" noChangeArrowheads="1"/>
            </p:cNvPicPr>
            <p:nvPr userDrawn="1"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" y="0"/>
              <a:ext cx="1439565" cy="48704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3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850" y="1587"/>
              <a:ext cx="1439564" cy="4791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7"/>
            <p:cNvGrpSpPr>
              <a:grpSpLocks/>
            </p:cNvGrpSpPr>
            <p:nvPr userDrawn="1"/>
          </p:nvGrpSpPr>
          <p:grpSpPr bwMode="auto">
            <a:xfrm>
              <a:off x="0" y="480700"/>
              <a:ext cx="2902937" cy="144368"/>
              <a:chOff x="0" y="0"/>
              <a:chExt cx="2902937" cy="144368"/>
            </a:xfrm>
          </p:grpSpPr>
          <p:sp>
            <p:nvSpPr>
              <p:cNvPr id="2058" name="Text Box 15"/>
              <p:cNvSpPr txBox="1">
                <a:spLocks noChangeArrowheads="1"/>
              </p:cNvSpPr>
              <p:nvPr userDrawn="1"/>
            </p:nvSpPr>
            <p:spPr bwMode="auto">
              <a:xfrm>
                <a:off x="0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en-US" altLang="zh-CN" sz="900">
                    <a:solidFill>
                      <a:schemeClr val="bg1"/>
                    </a:solidFill>
                    <a:latin typeface="Arial" panose="020B0604020202020204" pitchFamily="34" charset="0"/>
                  </a:rPr>
                  <a:t>1896</a:t>
                </a:r>
              </a:p>
            </p:txBody>
          </p:sp>
          <p:sp>
            <p:nvSpPr>
              <p:cNvPr id="2059" name="Text Box 16"/>
              <p:cNvSpPr txBox="1">
                <a:spLocks noChangeArrowheads="1"/>
              </p:cNvSpPr>
              <p:nvPr userDrawn="1"/>
            </p:nvSpPr>
            <p:spPr bwMode="auto">
              <a:xfrm>
                <a:off x="722163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en-US" altLang="zh-CN" sz="900">
                    <a:solidFill>
                      <a:schemeClr val="bg1"/>
                    </a:solidFill>
                    <a:latin typeface="Arial" panose="020B0604020202020204" pitchFamily="34" charset="0"/>
                  </a:rPr>
                  <a:t>1920</a:t>
                </a:r>
              </a:p>
            </p:txBody>
          </p:sp>
          <p:sp>
            <p:nvSpPr>
              <p:cNvPr id="2060" name="Text Box 17"/>
              <p:cNvSpPr txBox="1">
                <a:spLocks noChangeArrowheads="1"/>
              </p:cNvSpPr>
              <p:nvPr userDrawn="1"/>
            </p:nvSpPr>
            <p:spPr bwMode="auto">
              <a:xfrm>
                <a:off x="1449087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en-US" altLang="zh-CN" sz="900">
                    <a:solidFill>
                      <a:schemeClr val="bg1"/>
                    </a:solidFill>
                    <a:latin typeface="Arial" panose="020B0604020202020204" pitchFamily="34" charset="0"/>
                  </a:rPr>
                  <a:t>1987</a:t>
                </a:r>
              </a:p>
            </p:txBody>
          </p:sp>
          <p:sp>
            <p:nvSpPr>
              <p:cNvPr id="2061" name="Text Box 18"/>
              <p:cNvSpPr txBox="1">
                <a:spLocks noChangeArrowheads="1"/>
              </p:cNvSpPr>
              <p:nvPr userDrawn="1"/>
            </p:nvSpPr>
            <p:spPr bwMode="auto">
              <a:xfrm>
                <a:off x="2176012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en-US" altLang="zh-CN" sz="900">
                    <a:solidFill>
                      <a:schemeClr val="bg1"/>
                    </a:solidFill>
                    <a:latin typeface="Arial" panose="020B0604020202020204" pitchFamily="34" charset="0"/>
                  </a:rPr>
                  <a:t>2006</a:t>
                </a:r>
              </a:p>
            </p:txBody>
          </p:sp>
        </p:grpSp>
      </p:grpSp>
      <p:pic>
        <p:nvPicPr>
          <p:cNvPr id="2053" name="Picture 25" descr="红色系校徽标准版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2400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419870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8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55650" y="1900238"/>
            <a:ext cx="8388350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anchorCtr="1"/>
          <a:lstStyle/>
          <a:p>
            <a:pPr eaLnBrk="1" hangingPunct="1">
              <a:lnSpc>
                <a:spcPct val="133000"/>
              </a:lnSpc>
            </a:pPr>
            <a:r>
              <a:rPr lang="en-US" altLang="zh-CN" sz="4000" dirty="0" smtClean="0">
                <a:solidFill>
                  <a:srgbClr val="A5002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Chapter 12 </a:t>
            </a:r>
            <a:br>
              <a:rPr lang="en-US" altLang="zh-CN" sz="4000" dirty="0" smtClean="0">
                <a:solidFill>
                  <a:srgbClr val="A5002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</a:br>
            <a:r>
              <a:rPr lang="en-US" altLang="zh-CN" sz="4000" dirty="0" smtClean="0">
                <a:solidFill>
                  <a:srgbClr val="A5002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Object Recognition</a:t>
            </a:r>
            <a:endParaRPr lang="en-US" sz="4000" dirty="0" smtClean="0">
              <a:solidFill>
                <a:srgbClr val="A50021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0" y="4081258"/>
            <a:ext cx="2329997" cy="23299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96604" y="4522981"/>
            <a:ext cx="3624380" cy="1446550"/>
          </a:xfrm>
          <a:prstGeom prst="rect">
            <a:avLst/>
          </a:prstGeom>
          <a:noFill/>
          <a:effectLst>
            <a:glow rad="127000">
              <a:schemeClr val="accent1">
                <a:alpha val="94000"/>
              </a:schemeClr>
            </a:glow>
            <a:reflection stA="45000" endPos="60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1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智能视觉</a:t>
            </a:r>
            <a:r>
              <a:rPr lang="zh-CN" altLang="en-US" sz="4400" b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1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理解</a:t>
            </a:r>
            <a:endParaRPr lang="en-US" altLang="zh-CN" sz="4400" b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1"/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r>
              <a:rPr lang="zh-CN" altLang="en-US" sz="4400" b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1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实验室</a:t>
            </a:r>
            <a:endParaRPr lang="zh-CN" altLang="en-US" sz="4400" b="0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1"/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8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2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49"/>
          <a:stretch/>
        </p:blipFill>
        <p:spPr bwMode="auto">
          <a:xfrm>
            <a:off x="1311825" y="1009790"/>
            <a:ext cx="6467502" cy="47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085840" y="599578"/>
            <a:ext cx="691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12.2.1 Matching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5840" y="5737065"/>
            <a:ext cx="7297337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boundary of minimum distance classifier. (Dark dot and square are the means)</a:t>
            </a: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3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7"/>
          <a:stretch/>
        </p:blipFill>
        <p:spPr bwMode="auto">
          <a:xfrm>
            <a:off x="3959468" y="1122798"/>
            <a:ext cx="4477166" cy="569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85840" y="599578"/>
            <a:ext cx="691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12.2.1 Matching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0778" y="4928815"/>
            <a:ext cx="3486161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Bankers Association E-13B font character set and corresponding waveforms.</a:t>
            </a: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5840" y="599578"/>
            <a:ext cx="691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12.2.1 Matching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0" y="1751459"/>
                <a:ext cx="9144000" cy="3838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  Matching by Correlation</a:t>
                </a:r>
              </a:p>
              <a:p>
                <a:endParaRPr lang="en-US" altLang="zh-CN" sz="2800" b="1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  <m:sup/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b="1" dirty="0" smtClean="0">
                  <a:solidFill>
                    <a:srgbClr val="FF0000"/>
                  </a:solidFill>
                </a:endParaRPr>
              </a:p>
              <a:p>
                <a:endParaRPr lang="en-US" altLang="zh-CN" b="1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CN" b="1" dirty="0" smtClean="0">
                    <a:solidFill>
                      <a:srgbClr val="0000FF"/>
                    </a:solidFill>
                  </a:rPr>
                  <a:t>    Correlation Coefficient:</a:t>
                </a:r>
                <a:endParaRPr lang="en-US" altLang="zh-CN" b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d>
                                        <m:dPr>
                                          <m:ctrlP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b="1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altLang="zh-CN" b="1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b="1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altLang="zh-CN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CN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𝒔</m:t>
                                                      </m:r>
                                                      <m:r>
                                                        <a:rPr lang="en-US" altLang="zh-CN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altLang="zh-CN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𝒕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altLang="zh-CN" b="1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US" altLang="zh-CN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altLang="zh-CN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𝒇</m:t>
                                                      </m:r>
                                                    </m:e>
                                                  </m:acc>
                                                  <m:d>
                                                    <m:dPr>
                                                      <m:ctrlPr>
                                                        <a:rPr lang="en-US" altLang="zh-CN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CN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𝒔</m:t>
                                                      </m:r>
                                                      <m:r>
                                                        <a:rPr lang="en-US" altLang="zh-CN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altLang="zh-CN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𝒕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altLang="zh-CN" b="1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altLang="zh-CN" b="1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CN" b="1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sub>
                                            <m:sup/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lang="en-US" altLang="zh-CN" b="1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CN" b="1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altLang="zh-CN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d>
                                                        <m:dPr>
                                                          <m:begChr m:val="["/>
                                                          <m:endChr m:val="]"/>
                                                          <m:ctrlPr>
                                                            <a:rPr lang="en-US" altLang="zh-CN" b="1" i="1" smtClean="0">
                                                              <a:solidFill>
                                                                <a:srgbClr val="FF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altLang="zh-CN" b="1" i="1" smtClean="0">
                                                              <a:solidFill>
                                                                <a:srgbClr val="FF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𝒘</m:t>
                                                          </m:r>
                                                          <m:d>
                                                            <m:dPr>
                                                              <m:ctrlPr>
                                                                <a:rPr lang="en-US" altLang="zh-CN" b="1" i="1" smtClean="0">
                                                                  <a:solidFill>
                                                                    <a:srgbClr val="FF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r>
                                                                <a:rPr lang="en-US" altLang="zh-CN" b="1" i="1" smtClean="0">
                                                                  <a:solidFill>
                                                                    <a:srgbClr val="FF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𝒙</m:t>
                                                              </m:r>
                                                              <m:r>
                                                                <a:rPr lang="en-US" altLang="zh-CN" b="1" i="1" smtClean="0">
                                                                  <a:solidFill>
                                                                    <a:srgbClr val="FF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+</m:t>
                                                              </m:r>
                                                              <m:r>
                                                                <a:rPr lang="en-US" altLang="zh-CN" b="1" i="1" smtClean="0">
                                                                  <a:solidFill>
                                                                    <a:srgbClr val="FF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𝒔</m:t>
                                                              </m:r>
                                                              <m:r>
                                                                <a:rPr lang="en-US" altLang="zh-CN" b="1" i="1" smtClean="0">
                                                                  <a:solidFill>
                                                                    <a:srgbClr val="FF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, </m:t>
                                                              </m:r>
                                                              <m:r>
                                                                <a:rPr lang="en-US" altLang="zh-CN" b="1" i="1" smtClean="0">
                                                                  <a:solidFill>
                                                                    <a:srgbClr val="FF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𝒚</m:t>
                                                              </m:r>
                                                              <m:r>
                                                                <a:rPr lang="en-US" altLang="zh-CN" b="1" i="1" smtClean="0">
                                                                  <a:solidFill>
                                                                    <a:srgbClr val="FF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+</m:t>
                                                              </m:r>
                                                              <m:r>
                                                                <a:rPr lang="en-US" altLang="zh-CN" b="1" i="1" smtClean="0">
                                                                  <a:solidFill>
                                                                    <a:srgbClr val="FF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𝒕</m:t>
                                                              </m:r>
                                                            </m:e>
                                                          </m:d>
                                                          <m:r>
                                                            <a:rPr lang="en-US" altLang="zh-CN" b="1" i="1" smtClean="0">
                                                              <a:solidFill>
                                                                <a:srgbClr val="FF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acc>
                                                            <m:accPr>
                                                              <m:chr m:val="̅"/>
                                                              <m:ctrlPr>
                                                                <a:rPr lang="en-US" altLang="zh-CN" b="1" i="1" smtClean="0">
                                                                  <a:solidFill>
                                                                    <a:srgbClr val="FF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accPr>
                                                            <m:e>
                                                              <m:r>
                                                                <a:rPr lang="en-US" altLang="zh-CN" b="1" i="1" smtClean="0">
                                                                  <a:solidFill>
                                                                    <a:srgbClr val="FF000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𝒘</m:t>
                                                              </m:r>
                                                            </m:e>
                                                          </m:acc>
                                                        </m:e>
                                                      </m:d>
                                                    </m:e>
                                                    <m:sup>
                                                      <m:r>
                                                        <a:rPr lang="en-US" altLang="zh-CN" b="1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nary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b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1459"/>
                <a:ext cx="9144000" cy="3838038"/>
              </a:xfrm>
              <a:prstGeom prst="rect">
                <a:avLst/>
              </a:prstGeom>
              <a:blipFill rotWithShape="0">
                <a:blip r:embed="rId2"/>
                <a:stretch>
                  <a:fillRect t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5840" y="599578"/>
            <a:ext cx="691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12.2.1 Matching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5947" y="3063822"/>
            <a:ext cx="326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The mechanics of template matching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277" y="1122798"/>
            <a:ext cx="5963723" cy="54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5840" y="599578"/>
            <a:ext cx="691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12.2.1 Matching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678" y="1266825"/>
            <a:ext cx="5578860" cy="5591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947" y="2132168"/>
            <a:ext cx="170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Satellite image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5946" y="4837987"/>
            <a:ext cx="170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Correlation Coefficient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40269" y="2132167"/>
            <a:ext cx="170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Template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40268" y="4653320"/>
            <a:ext cx="170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Location of the best 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12.2.2 Optimum Statistical Classifiers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0" y="1475413"/>
                <a:ext cx="9144000" cy="4814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b="1" dirty="0" smtClean="0">
                    <a:solidFill>
                      <a:srgbClr val="0000FF"/>
                    </a:solidFill>
                  </a:rPr>
                  <a:t>Conditional Average Risk </a:t>
                </a:r>
                <a:endParaRPr lang="en-US" altLang="zh-CN" sz="2800" b="1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𝒌𝒋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b="1" dirty="0" smtClean="0">
                  <a:solidFill>
                    <a:srgbClr val="FF0000"/>
                  </a:solidFill>
                </a:endParaRPr>
              </a:p>
              <a:p>
                <a:endParaRPr lang="en-US" altLang="zh-CN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b="1" dirty="0" smtClean="0">
                    <a:solidFill>
                      <a:srgbClr val="0000FF"/>
                    </a:solidFill>
                  </a:rPr>
                  <a:t>The classifier that minimizes the total average loss is called the </a:t>
                </a:r>
                <a:r>
                  <a:rPr lang="en-US" altLang="zh-CN" b="1" i="1" dirty="0" smtClean="0">
                    <a:solidFill>
                      <a:srgbClr val="0000FF"/>
                    </a:solidFill>
                  </a:rPr>
                  <a:t>Bayes Classifier.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b="1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b="1" dirty="0" smtClean="0">
                    <a:solidFill>
                      <a:srgbClr val="0000FF"/>
                    </a:solidFill>
                  </a:rPr>
                  <a:t>Assign pattern </a:t>
                </a:r>
                <a:r>
                  <a:rPr lang="en-US" altLang="zh-CN" b="1" i="1" dirty="0" smtClean="0">
                    <a:solidFill>
                      <a:srgbClr val="0000FF"/>
                    </a:solidFill>
                  </a:rPr>
                  <a:t>x </a:t>
                </a:r>
                <a:r>
                  <a:rPr lang="en-US" altLang="zh-CN" b="1" dirty="0" smtClean="0">
                    <a:solidFill>
                      <a:srgbClr val="0000FF"/>
                    </a:solidFill>
                  </a:rPr>
                  <a:t> to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b="1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b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if </a:t>
                </a:r>
                <a:r>
                  <a:rPr lang="en-US" altLang="zh-CN" b="1" dirty="0" smtClean="0">
                    <a:solidFill>
                      <a:srgbClr val="0000FF"/>
                    </a:solidFill>
                  </a:rPr>
                  <a:t> </a:t>
                </a:r>
                <a:endParaRPr lang="en-US" altLang="zh-CN" b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𝒌𝒊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nary>
                            <m:naryPr>
                              <m:chr m:val="∑"/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𝒒𝒋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b="1" dirty="0" smtClean="0">
                    <a:solidFill>
                      <a:srgbClr val="0000FF"/>
                    </a:solidFill>
                  </a:rPr>
                  <a:t>	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zh-CN" b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75413"/>
                <a:ext cx="9144000" cy="4814523"/>
              </a:xfrm>
              <a:prstGeom prst="rect">
                <a:avLst/>
              </a:prstGeom>
              <a:blipFill rotWithShape="0">
                <a:blip r:embed="rId2"/>
                <a:stretch>
                  <a:fillRect l="-867" t="-1013" b="-20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6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12.2.2 Optimum Statistical Classifiers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68799" y="1665195"/>
                <a:ext cx="7816077" cy="4694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Bayes Classifier for Gaussian Pattern Classes</a:t>
                </a:r>
                <a:endParaRPr lang="en-US" altLang="zh-CN" sz="3200" b="1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Sup>
                                <m:sSubSup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  <m:sup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CN" b="1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altLang="zh-CN" b="1" dirty="0" smtClean="0">
                  <a:solidFill>
                    <a:srgbClr val="0000FF"/>
                  </a:solidFill>
                </a:endParaRPr>
              </a:p>
              <a:p>
                <a:endParaRPr lang="en-US" altLang="zh-CN" b="1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b="1" dirty="0" smtClean="0">
                    <a:solidFill>
                      <a:srgbClr val="0000FF"/>
                    </a:solidFill>
                  </a:rPr>
                  <a:t>Bayes decision function for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𝐥𝐧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altLang="zh-CN" b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99" y="1665195"/>
                <a:ext cx="7816077" cy="4694042"/>
              </a:xfrm>
              <a:prstGeom prst="rect">
                <a:avLst/>
              </a:prstGeom>
              <a:blipFill rotWithShape="0">
                <a:blip r:embed="rId2"/>
                <a:stretch>
                  <a:fillRect l="-1560" t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8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4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8"/>
          <a:stretch/>
        </p:blipFill>
        <p:spPr bwMode="auto">
          <a:xfrm>
            <a:off x="679490" y="1331990"/>
            <a:ext cx="7783925" cy="405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12.2.2 Optimum Statistical Classifiers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7539" y="5590912"/>
            <a:ext cx="7297337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functions for two 1-D pattern classes. The point x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shown is the decision boundary if the two classes are equally likely to occur.</a:t>
            </a: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4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97"/>
          <a:stretch/>
        </p:blipFill>
        <p:spPr bwMode="auto">
          <a:xfrm>
            <a:off x="758035" y="1911769"/>
            <a:ext cx="5658928" cy="475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12.2.2 Optimum Statistical Classifiers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89917" y="3090197"/>
            <a:ext cx="3416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Two Simple Pattern Classes and their Bayes Decision Boundary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5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8"/>
          <a:stretch/>
        </p:blipFill>
        <p:spPr bwMode="auto">
          <a:xfrm>
            <a:off x="148577" y="2011364"/>
            <a:ext cx="6307837" cy="39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12.2.2 Optimum Statistical Classifiers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41675" y="2036829"/>
            <a:ext cx="3191774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a pattern vector from registered pixels of four digital images generated by a multispectral scanner.</a:t>
            </a: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0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0"/>
          <a:stretch/>
        </p:blipFill>
        <p:spPr bwMode="auto">
          <a:xfrm>
            <a:off x="3231064" y="1736971"/>
            <a:ext cx="5921210" cy="493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85840" y="599578"/>
            <a:ext cx="688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</a:rPr>
              <a:t>12.1 Patterns and Pattern Classes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1475" y="1872226"/>
            <a:ext cx="2956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Three types of iris flowers described by two measurements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69" y="603849"/>
            <a:ext cx="6276608" cy="625415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14869" y="599507"/>
            <a:ext cx="1337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Visible Blue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44415" y="619048"/>
            <a:ext cx="1337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Visible Green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73961" y="599507"/>
            <a:ext cx="1337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Visible Red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47894" y="2672655"/>
            <a:ext cx="204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Near Infrared Wavelengths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44415" y="2672655"/>
            <a:ext cx="1337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Mask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92272" y="2718822"/>
            <a:ext cx="1700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Result of Classification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95221" y="4765327"/>
            <a:ext cx="177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All Classified as Water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67847" y="4765327"/>
            <a:ext cx="1690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As Urban development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54313" y="4788411"/>
            <a:ext cx="1690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As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Vegetations</a:t>
            </a:r>
            <a:endParaRPr lang="en-US" altLang="zh-CN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3"/>
          <a:stretch/>
        </p:blipFill>
        <p:spPr bwMode="auto">
          <a:xfrm>
            <a:off x="-1" y="992169"/>
            <a:ext cx="5467221" cy="598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12.2.3 Neural Networks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23792" y="3607782"/>
            <a:ext cx="4495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Two equivalent representations of the perceptron model for two pattern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186021" y="1815844"/>
                <a:ext cx="3480055" cy="1098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021" y="1815844"/>
                <a:ext cx="3480055" cy="10988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6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 bwMode="auto">
          <a:xfrm>
            <a:off x="1208827" y="2550240"/>
            <a:ext cx="6725256" cy="405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12.2.3 Neural Networks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0402" y="1719242"/>
            <a:ext cx="2691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Patterns Belonging to Two Classes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03417" y="1719243"/>
            <a:ext cx="269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Decision Boundary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7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8"/>
          <a:stretch/>
        </p:blipFill>
        <p:spPr bwMode="auto">
          <a:xfrm>
            <a:off x="758035" y="1293963"/>
            <a:ext cx="8042230" cy="534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12.2.3 Neural Networks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00996" y="1646777"/>
            <a:ext cx="3501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Multilayer Feedforward Neural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7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7"/>
          <a:stretch/>
        </p:blipFill>
        <p:spPr bwMode="auto">
          <a:xfrm>
            <a:off x="1486824" y="3030493"/>
            <a:ext cx="6169261" cy="314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12.2.3 Neural Networks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175684" y="2102677"/>
                <a:ext cx="3581365" cy="828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684" y="2102677"/>
                <a:ext cx="3581365" cy="8281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758035" y="1588949"/>
            <a:ext cx="3501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Sigmoidal Activation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8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/>
          <a:stretch/>
        </p:blipFill>
        <p:spPr bwMode="auto">
          <a:xfrm>
            <a:off x="2714808" y="1673524"/>
            <a:ext cx="5670068" cy="436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12.2.3 Neural Networks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115" y="2501660"/>
            <a:ext cx="2495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Reference Shapes</a:t>
            </a:r>
          </a:p>
        </p:txBody>
      </p:sp>
      <p:sp>
        <p:nvSpPr>
          <p:cNvPr id="6" name="矩形 5"/>
          <p:cNvSpPr/>
          <p:nvPr/>
        </p:nvSpPr>
        <p:spPr>
          <a:xfrm>
            <a:off x="-134482" y="4342187"/>
            <a:ext cx="2849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Typical Noisy Shapes </a:t>
            </a:r>
            <a:r>
              <a:rPr lang="en-US" altLang="zh-CN" b="1" dirty="0">
                <a:solidFill>
                  <a:srgbClr val="0000FF"/>
                </a:solidFill>
              </a:rPr>
              <a:t>U</a:t>
            </a:r>
            <a:r>
              <a:rPr lang="en-US" altLang="zh-CN" b="1" dirty="0" smtClean="0">
                <a:solidFill>
                  <a:srgbClr val="0000FF"/>
                </a:solidFill>
              </a:rPr>
              <a:t>sed in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2"/>
          <a:stretch/>
        </p:blipFill>
        <p:spPr bwMode="auto">
          <a:xfrm>
            <a:off x="270265" y="1122798"/>
            <a:ext cx="5544743" cy="573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12.2.3 Neural Networks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32613" y="5572664"/>
            <a:ext cx="2552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Three-layer Neural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/>
          <a:stretch/>
        </p:blipFill>
        <p:spPr bwMode="auto">
          <a:xfrm>
            <a:off x="2087591" y="2334979"/>
            <a:ext cx="4738730" cy="452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12.2.3 Neural Networks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0623" y="1251835"/>
            <a:ext cx="6317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Performance of the neural network as a function of noise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/>
          <a:stretch/>
        </p:blipFill>
        <p:spPr bwMode="auto">
          <a:xfrm>
            <a:off x="343966" y="1540266"/>
            <a:ext cx="5248719" cy="4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12.2.3 Neural Networks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16631" y="1958694"/>
            <a:ext cx="2951323" cy="2677656"/>
          </a:xfrm>
          <a:prstGeom prst="rect">
            <a:avLst/>
          </a:prstGeom>
          <a:ln/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performance for </a:t>
            </a:r>
            <a:r>
              <a:rPr lang="en-US" altLang="zh-CN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=0.4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increasing the number of training patterns (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curve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=0.3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shown for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5"/>
          <a:stretch/>
        </p:blipFill>
        <p:spPr bwMode="auto">
          <a:xfrm>
            <a:off x="464516" y="1538296"/>
            <a:ext cx="8213878" cy="316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12.2.3 Neural Networks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2539" y="4655147"/>
            <a:ext cx="205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Two-input Two-layer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61951" y="4655148"/>
            <a:ext cx="4098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Examples of Decision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85840" y="599578"/>
            <a:ext cx="688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</a:rPr>
              <a:t>12.1 Patterns and Pattern Classes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1185" y="1458159"/>
            <a:ext cx="7499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0000FF"/>
                </a:solidFill>
              </a:rPr>
              <a:t>A  </a:t>
            </a:r>
            <a:r>
              <a:rPr lang="en-US" altLang="zh-CN" sz="3200" b="1" i="1" dirty="0" smtClean="0">
                <a:solidFill>
                  <a:srgbClr val="0000FF"/>
                </a:solidFill>
              </a:rPr>
              <a:t>pattern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 is an </a:t>
            </a:r>
            <a:r>
              <a:rPr lang="en-US" altLang="zh-CN" sz="3200" b="1" i="1" dirty="0" smtClean="0">
                <a:solidFill>
                  <a:srgbClr val="0000FF"/>
                </a:solidFill>
              </a:rPr>
              <a:t>arrangement of descriptors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b="1" i="1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0000FF"/>
                </a:solidFill>
              </a:rPr>
              <a:t>The name feature is used often in the pattern recognition literature to denote a descriptor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0000FF"/>
                </a:solidFill>
              </a:rPr>
              <a:t>A pattern class is a family of patterns that share some common properties</a:t>
            </a:r>
          </a:p>
        </p:txBody>
      </p:sp>
    </p:spTree>
    <p:extLst>
      <p:ext uri="{BB962C8B-B14F-4D97-AF65-F5344CB8AC3E}">
        <p14:creationId xmlns:p14="http://schemas.microsoft.com/office/powerpoint/2010/main" val="4054142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7"/>
          <a:stretch/>
        </p:blipFill>
        <p:spPr bwMode="auto">
          <a:xfrm>
            <a:off x="1023421" y="622466"/>
            <a:ext cx="7775522" cy="528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158691" y="5908402"/>
            <a:ext cx="7640252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decision regions that can be formed by single- and multilayer feedforward neural networks.</a:t>
            </a: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6"/>
          <a:stretch/>
        </p:blipFill>
        <p:spPr bwMode="auto">
          <a:xfrm>
            <a:off x="1827709" y="1308499"/>
            <a:ext cx="5970569" cy="538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12.3.1 Matching </a:t>
            </a:r>
            <a:r>
              <a:rPr lang="en-US" altLang="zh-CN" sz="2800" dirty="0">
                <a:latin typeface="Arial Black" panose="020B0A04020102020204" pitchFamily="34" charset="0"/>
              </a:rPr>
              <a:t>S</a:t>
            </a:r>
            <a:r>
              <a:rPr lang="en-US" altLang="zh-CN" sz="2800" dirty="0" smtClean="0">
                <a:latin typeface="Arial Black" panose="020B0A04020102020204" pitchFamily="34" charset="0"/>
              </a:rPr>
              <a:t>hape Number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2982" y="2148648"/>
            <a:ext cx="205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Shapes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0" y="4559494"/>
            <a:ext cx="192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Hypothetical Similarity Tree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57788" y="4744159"/>
            <a:ext cx="205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Similarity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5"/>
          <a:stretch/>
        </p:blipFill>
        <p:spPr bwMode="auto">
          <a:xfrm>
            <a:off x="3549650" y="1122798"/>
            <a:ext cx="5327649" cy="57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12.3.2 String Matching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400" y="1340044"/>
            <a:ext cx="3676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Sample boundaries of two different object classes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2400" y="2607222"/>
            <a:ext cx="367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Polygonal approximations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1000" y="5607244"/>
            <a:ext cx="294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Tabulations of </a:t>
            </a:r>
            <a:r>
              <a:rPr lang="en-US" altLang="zh-CN" b="1" i="1" dirty="0" smtClean="0">
                <a:solidFill>
                  <a:srgbClr val="0000FF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4"/>
          <a:stretch/>
        </p:blipFill>
        <p:spPr bwMode="auto">
          <a:xfrm>
            <a:off x="3209027" y="1734599"/>
            <a:ext cx="3209026" cy="482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8035" y="599578"/>
            <a:ext cx="7626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12.3.3 Syntactic Recognition of Strings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5"/>
          <a:stretch/>
        </p:blipFill>
        <p:spPr bwMode="auto">
          <a:xfrm>
            <a:off x="1385739" y="1969070"/>
            <a:ext cx="4594604" cy="40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758035" y="599578"/>
            <a:ext cx="7626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12.3.3 Syntactic Recognition of Strings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09377" y="4620641"/>
            <a:ext cx="205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Finite Automaton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4"/>
          <a:stretch/>
        </p:blipFill>
        <p:spPr bwMode="auto">
          <a:xfrm>
            <a:off x="2399653" y="1570638"/>
            <a:ext cx="5197968" cy="457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12.3.4 Syntactic Recognition of Tree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5477" y="5431523"/>
            <a:ext cx="205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Primitives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0"/>
          <a:stretch/>
        </p:blipFill>
        <p:spPr bwMode="auto">
          <a:xfrm>
            <a:off x="2034172" y="2084946"/>
            <a:ext cx="5494294" cy="459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979088" y="1342262"/>
            <a:ext cx="678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Processing Stages of a Frontier-to-root Tree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12.3.4 Syntactic Recognition of Tree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2"/>
          <a:stretch/>
        </p:blipFill>
        <p:spPr bwMode="auto">
          <a:xfrm>
            <a:off x="3015602" y="1935746"/>
            <a:ext cx="5369274" cy="418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12.3.4 Syntactic Recognition of Tree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202" y="3050633"/>
            <a:ext cx="2622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A Bubble Chamber Photograph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4"/>
          <a:stretch/>
        </p:blipFill>
        <p:spPr bwMode="auto">
          <a:xfrm>
            <a:off x="1221095" y="1142563"/>
            <a:ext cx="6904987" cy="57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12.3.4 Syntactic Recognition of Tree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1095" y="3481008"/>
            <a:ext cx="2489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Coded Event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16695" y="2040293"/>
            <a:ext cx="2489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Tree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1"/>
          <a:stretch/>
        </p:blipFill>
        <p:spPr bwMode="auto">
          <a:xfrm>
            <a:off x="1259584" y="1588518"/>
            <a:ext cx="6281931" cy="474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12.3.4 Syntactic Recognition of Tree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34634" y="5637612"/>
            <a:ext cx="2489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State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r="12243" b="24972"/>
          <a:stretch/>
        </p:blipFill>
        <p:spPr bwMode="auto">
          <a:xfrm>
            <a:off x="1085840" y="3460181"/>
            <a:ext cx="7470985" cy="32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85840" y="599578"/>
            <a:ext cx="688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</a:rPr>
              <a:t>12.1 Patterns and Pattern Classes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5840" y="1506659"/>
            <a:ext cx="4768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Noisy Object and Signature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327380" y="2413740"/>
                <a:ext cx="61221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8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80" y="2413740"/>
                <a:ext cx="612212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9"/>
          <a:stretch/>
        </p:blipFill>
        <p:spPr bwMode="auto">
          <a:xfrm>
            <a:off x="1443788" y="672860"/>
            <a:ext cx="5612620" cy="597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r="21701" b="17783"/>
          <a:stretch/>
        </p:blipFill>
        <p:spPr bwMode="auto">
          <a:xfrm>
            <a:off x="1844963" y="1469247"/>
            <a:ext cx="6005598" cy="433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758035" y="599578"/>
            <a:ext cx="762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12.3.4 Syntactic Recognition of Tree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35610" y="6150618"/>
            <a:ext cx="447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State Diagram for </a:t>
            </a:r>
            <a:r>
              <a:rPr lang="en-US" altLang="zh-CN" sz="2800" b="1" i="1" dirty="0" err="1" smtClean="0">
                <a:solidFill>
                  <a:srgbClr val="0000FF"/>
                </a:solidFill>
              </a:rPr>
              <a:t>A</a:t>
            </a:r>
            <a:r>
              <a:rPr lang="en-US" altLang="zh-CN" sz="2800" b="1" i="1" baseline="-25000" dirty="0" err="1" smtClean="0">
                <a:solidFill>
                  <a:srgbClr val="0000FF"/>
                </a:solidFill>
              </a:rPr>
              <a:t>f</a:t>
            </a:r>
            <a:r>
              <a:rPr lang="en-US" altLang="zh-CN" sz="28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altLang="zh-CN" sz="2800" b="1" i="1" dirty="0" smtClean="0">
                <a:solidFill>
                  <a:srgbClr val="0000FF"/>
                </a:solidFill>
              </a:rPr>
              <a:t>(R+,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aa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48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114930419157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4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1149304138873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1149304041558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4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1149304047562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4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11493040601056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4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116015114421353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2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9"/>
          <a:stretch>
            <a:fillRect/>
          </a:stretch>
        </p:blipFill>
        <p:spPr bwMode="auto">
          <a:xfrm>
            <a:off x="0" y="4221088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LS9V040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313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6" y="1036588"/>
            <a:ext cx="3162275" cy="31622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11860" y="1651184"/>
            <a:ext cx="4919013" cy="1754326"/>
          </a:xfrm>
          <a:prstGeom prst="rect">
            <a:avLst/>
          </a:prstGeom>
          <a:noFill/>
          <a:effectLst>
            <a:glow rad="127000">
              <a:schemeClr val="accent1">
                <a:alpha val="94000"/>
              </a:schemeClr>
            </a:glow>
            <a:reflection stA="45000" endPos="60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1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智能视觉</a:t>
            </a:r>
            <a:r>
              <a:rPr lang="zh-CN" altLang="en-US" sz="5400" b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1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理解</a:t>
            </a:r>
            <a:endParaRPr lang="en-US" altLang="zh-CN" sz="5400" b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1"/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r>
              <a:rPr lang="zh-CN" altLang="en-US" sz="5400" b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1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实验室</a:t>
            </a:r>
            <a:endParaRPr lang="zh-CN" altLang="en-US" sz="5400" b="0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1"/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2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1.25642 0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28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3" presetClass="path" presetSubtype="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-6.28466E-7 L 1.25642 -6.28466E-7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28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2.12569E-6 L 1.25659 -2.12569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28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7.40741E-7 L 1.26007 -7.40741E-7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30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7.40741E-7 L 1.26007 -7.40741E-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30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1.26007 0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30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63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7.40741E-7 L 1.26007 -7.40741E-7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300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2"/>
          <a:stretch/>
        </p:blipFill>
        <p:spPr bwMode="auto">
          <a:xfrm>
            <a:off x="238133" y="3029125"/>
            <a:ext cx="9330330" cy="288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85840" y="599578"/>
            <a:ext cx="688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</a:rPr>
              <a:t>12.1 Patterns and Pattern Classes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2542" y="2075018"/>
            <a:ext cx="326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Staircase Structure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85621" y="2075018"/>
            <a:ext cx="326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String description</a:t>
            </a:r>
          </a:p>
          <a:p>
            <a:pPr algn="ctr"/>
            <a:r>
              <a:rPr lang="en-US" altLang="zh-CN" sz="2800" b="1" i="1" dirty="0" smtClean="0">
                <a:solidFill>
                  <a:srgbClr val="0000FF"/>
                </a:solidFill>
              </a:rPr>
              <a:t>…</a:t>
            </a:r>
            <a:r>
              <a:rPr lang="en-US" altLang="zh-CN" sz="2800" b="1" i="1" dirty="0" err="1" smtClean="0">
                <a:solidFill>
                  <a:srgbClr val="0000FF"/>
                </a:solidFill>
              </a:rPr>
              <a:t>abababa</a:t>
            </a:r>
            <a:r>
              <a:rPr lang="en-US" altLang="zh-CN" sz="2800" b="1" i="1" dirty="0" smtClean="0">
                <a:solidFill>
                  <a:srgbClr val="0000FF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41"/>
          <a:stretch/>
        </p:blipFill>
        <p:spPr bwMode="auto">
          <a:xfrm>
            <a:off x="1085840" y="1122798"/>
            <a:ext cx="3085899" cy="30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85840" y="599578"/>
            <a:ext cx="688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</a:rPr>
              <a:t>12.1 Patterns and Pattern Classes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95954" y="1190078"/>
            <a:ext cx="4313208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image of a heavily built downtown area and surrounding residential areas.</a:t>
            </a: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8"/>
          <a:stretch/>
        </p:blipFill>
        <p:spPr bwMode="auto">
          <a:xfrm>
            <a:off x="418605" y="4469679"/>
            <a:ext cx="8190557" cy="228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5692346" y="4266410"/>
            <a:ext cx="326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Tree Description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85840" y="599578"/>
            <a:ext cx="6919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 Recognition Based on Decision-Theoretic Methods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95940" y="1906733"/>
                <a:ext cx="7499271" cy="3587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altLang="zh-CN" sz="2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 pattern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b="1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zh-CN" sz="2800" b="1" i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b="1" i="1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In other words, an unknown pattern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 is said to belong to the </a:t>
                </a:r>
                <a:r>
                  <a:rPr lang="en-US" altLang="zh-CN" sz="2800" b="1" i="1" dirty="0" err="1" smtClean="0">
                    <a:solidFill>
                      <a:srgbClr val="0000FF"/>
                    </a:solidFill>
                  </a:rPr>
                  <a:t>i</a:t>
                </a:r>
                <a:r>
                  <a:rPr lang="en-US" altLang="zh-CN" sz="2800" b="1" dirty="0" err="1" smtClean="0">
                    <a:solidFill>
                      <a:srgbClr val="0000FF"/>
                    </a:solidFill>
                  </a:rPr>
                  <a:t>th</a:t>
                </a:r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 pattern class if, upon substitution 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 into all decision functions,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 yields the largest numerical value.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40" y="1906733"/>
                <a:ext cx="7499271" cy="3587905"/>
              </a:xfrm>
              <a:prstGeom prst="rect">
                <a:avLst/>
              </a:prstGeom>
              <a:blipFill rotWithShape="0">
                <a:blip r:embed="rId2"/>
                <a:stretch>
                  <a:fillRect l="-1463" t="-1531" r="-2764" b="-3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0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85840" y="599578"/>
            <a:ext cx="691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12.2.1 Matching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95940" y="1544424"/>
                <a:ext cx="7499271" cy="419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srgbClr val="0000FF"/>
                    </a:solidFill>
                  </a:rPr>
                  <a:t>Minimum Distance Classifier</a:t>
                </a:r>
              </a:p>
              <a:p>
                <a:endParaRPr lang="en-US" altLang="zh-CN" sz="3200" b="1" dirty="0" smtClean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Define the prototype of each pattern class</a:t>
                </a:r>
                <a:endParaRPr lang="en-US" altLang="zh-CN" sz="2800" b="1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800" b="1" dirty="0" smtClean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Assign </a:t>
                </a:r>
                <a:r>
                  <a:rPr lang="en-US" altLang="zh-CN" sz="2800" b="1" i="1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 to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2800" b="1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800" b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is the smallest distance.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800" b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40" y="1544424"/>
                <a:ext cx="7499271" cy="4196020"/>
              </a:xfrm>
              <a:prstGeom prst="rect">
                <a:avLst/>
              </a:prstGeom>
              <a:blipFill rotWithShape="0">
                <a:blip r:embed="rId2"/>
                <a:stretch>
                  <a:fillRect l="-2114" t="-2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85840" y="599578"/>
            <a:ext cx="691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 Black" panose="020B0A04020102020204" pitchFamily="34" charset="0"/>
              </a:rPr>
              <a:t>12.2.1 Matching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95940" y="1768711"/>
                <a:ext cx="7499271" cy="3523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200" b="1" dirty="0" smtClean="0">
                    <a:solidFill>
                      <a:srgbClr val="0000FF"/>
                    </a:solidFill>
                  </a:rPr>
                  <a:t>Selecting the smallest distance is equivalent to evaluating the functions</a:t>
                </a:r>
                <a:endParaRPr lang="en-US" altLang="zh-CN" sz="3200" b="1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zh-C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Sup>
                        <m:sSubSupPr>
                          <m:ctrlP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altLang="zh-CN" sz="3200" b="1" dirty="0" smtClean="0">
                  <a:solidFill>
                    <a:srgbClr val="FF0000"/>
                  </a:solidFill>
                </a:endParaRPr>
              </a:p>
              <a:p>
                <a:endParaRPr lang="en-US" altLang="zh-CN" sz="3200" b="1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200" b="1" dirty="0" smtClean="0">
                    <a:solidFill>
                      <a:srgbClr val="0000FF"/>
                    </a:solidFill>
                  </a:rPr>
                  <a:t>Assign </a:t>
                </a:r>
                <a:r>
                  <a:rPr lang="en-US" altLang="zh-CN" sz="3200" b="1" i="1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altLang="zh-CN" sz="3200" b="1" dirty="0" smtClean="0">
                    <a:solidFill>
                      <a:srgbClr val="0000FF"/>
                    </a:solidFill>
                  </a:rPr>
                  <a:t> to class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3200" b="1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3200" b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CN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b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is the largest numerical value.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40" y="1768711"/>
                <a:ext cx="7499271" cy="3523144"/>
              </a:xfrm>
              <a:prstGeom prst="rect">
                <a:avLst/>
              </a:prstGeom>
              <a:blipFill rotWithShape="0">
                <a:blip r:embed="rId2"/>
                <a:stretch>
                  <a:fillRect l="-1870" t="-2422" b="-46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9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TU">
  <a:themeElements>
    <a:clrScheme name="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中国发展论坛张杰校长报告070930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JTU0">
  <a:themeElements>
    <a:clrScheme name="1_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中国发展论坛张杰校长报告070930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1_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Office\Templates\DIP-2E-book-presentations-template.pot</Template>
  <TotalTime>1240</TotalTime>
  <Words>513</Words>
  <Application>Microsoft Office PowerPoint</Application>
  <PresentationFormat>全屏显示(4:3)</PresentationFormat>
  <Paragraphs>138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51" baseType="lpstr">
      <vt:lpstr>黑体</vt:lpstr>
      <vt:lpstr>华文琥珀</vt:lpstr>
      <vt:lpstr>宋体</vt:lpstr>
      <vt:lpstr>Arial</vt:lpstr>
      <vt:lpstr>Arial Black</vt:lpstr>
      <vt:lpstr>Cambria Math</vt:lpstr>
      <vt:lpstr>Times New Roman</vt:lpstr>
      <vt:lpstr>SJTU</vt:lpstr>
      <vt:lpstr>SJTU0</vt:lpstr>
      <vt:lpstr>Chapter 12  Object Recognition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Gonzalez</dc:creator>
  <cp:lastModifiedBy>李杳奕</cp:lastModifiedBy>
  <cp:revision>116</cp:revision>
  <dcterms:created xsi:type="dcterms:W3CDTF">2001-12-06T17:51:11Z</dcterms:created>
  <dcterms:modified xsi:type="dcterms:W3CDTF">2016-11-23T07:56:06Z</dcterms:modified>
</cp:coreProperties>
</file>